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76" r:id="rId4"/>
    <p:sldId id="275" r:id="rId5"/>
    <p:sldId id="271" r:id="rId6"/>
    <p:sldId id="272" r:id="rId7"/>
    <p:sldId id="273" r:id="rId8"/>
    <p:sldId id="274" r:id="rId9"/>
    <p:sldId id="270" r:id="rId10"/>
    <p:sldId id="258" r:id="rId11"/>
    <p:sldId id="259" r:id="rId12"/>
    <p:sldId id="269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Destaqu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86377" autoAdjust="0"/>
  </p:normalViewPr>
  <p:slideViewPr>
    <p:cSldViewPr>
      <p:cViewPr>
        <p:scale>
          <a:sx n="78" d="100"/>
          <a:sy n="78" d="100"/>
        </p:scale>
        <p:origin x="-161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66394-D356-44FE-AA74-5FDFB58BEE6B}" type="datetimeFigureOut">
              <a:rPr lang="pt-PT" smtClean="0"/>
              <a:pPr/>
              <a:t>18-11-2013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9FAB1-C716-4026-874F-0FBC1729277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4D039DA-C48E-4C19-9819-2FEA2924100F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50ABF1-749B-4673-8C05-ABFACD431C96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942DDC-BECC-422C-8A18-A25C4AC80853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DDDA31-5CDE-46BE-82C7-091276B863B5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A7F6AC4-28EA-4BD6-BCE1-4FB33AB21B9A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A6725B-D584-4605-B9E3-FD4C360DA03F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Rec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DCD9FE-47AA-47E7-952B-8AFEC5A8395C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22895-5440-4413-B330-F9BA06A9DAC1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0F767C-1418-4AD6-AA6B-6798F9C3F3CF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9" name="Marcador de Posição d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75A51FA-E9F9-4715-B6EE-66E338C21E74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Marcador de Posição d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P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947BFA4-C7BD-4A48-9E82-2AE4DEBCA9FA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pt-PT" smtClean="0"/>
              <a:t>6ª AULA</a:t>
            </a:r>
            <a:endParaRPr lang="pt-PT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D66CD26-805A-4072-9034-CF6E916F8634}" type="datetime1">
              <a:rPr lang="pt-PT" smtClean="0"/>
              <a:pPr/>
              <a:t>18-11-2013</a:t>
            </a:fld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scsp.utl.p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CIÊNCIA DA ADMINISTRAÇÃO I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7664" y="3645024"/>
            <a:ext cx="6840760" cy="1752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pt-PT" dirty="0" smtClean="0"/>
              <a:t>LICENCIATURA </a:t>
            </a:r>
          </a:p>
          <a:p>
            <a:endParaRPr lang="pt-PT" b="1" dirty="0" smtClean="0">
              <a:solidFill>
                <a:srgbClr val="FF0000"/>
              </a:solidFill>
            </a:endParaRPr>
          </a:p>
          <a:p>
            <a:pPr algn="ctr"/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ADMINISTRAÇÃO PÚBLICA</a:t>
            </a:r>
          </a:p>
          <a:p>
            <a:endParaRPr lang="pt-PT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ISCSP 2012/2013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8130" name="Picture 2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-365125"/>
            <a:ext cx="781050" cy="762000"/>
          </a:xfrm>
          <a:prstGeom prst="rect">
            <a:avLst/>
          </a:prstGeom>
          <a:noFill/>
        </p:spPr>
      </p:pic>
      <p:pic>
        <p:nvPicPr>
          <p:cNvPr id="48132" name="Picture 4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-365125"/>
            <a:ext cx="781050" cy="762000"/>
          </a:xfrm>
          <a:prstGeom prst="rect">
            <a:avLst/>
          </a:prstGeom>
          <a:noFill/>
        </p:spPr>
      </p:pic>
      <p:pic>
        <p:nvPicPr>
          <p:cNvPr id="48135" name="Picture 7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-365125"/>
            <a:ext cx="781050" cy="762000"/>
          </a:xfrm>
          <a:prstGeom prst="rect">
            <a:avLst/>
          </a:prstGeom>
          <a:noFill/>
        </p:spPr>
      </p:pic>
      <p:sp>
        <p:nvSpPr>
          <p:cNvPr id="7" name="Marcador de Posição do Rodapé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smtClean="0"/>
              <a:t>6ª AULA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208912" cy="5328592"/>
          </a:xfrm>
        </p:spPr>
        <p:txBody>
          <a:bodyPr>
            <a:normAutofit/>
          </a:bodyPr>
          <a:lstStyle/>
          <a:p>
            <a:endParaRPr lang="pt-PT" sz="1600" dirty="0" smtClean="0">
              <a:latin typeface="+mj-lt"/>
            </a:endParaRPr>
          </a:p>
          <a:p>
            <a:pPr>
              <a:buNone/>
            </a:pPr>
            <a:r>
              <a:rPr lang="pt-PT" sz="1600" dirty="0" smtClean="0">
                <a:latin typeface="+mj-lt"/>
              </a:rPr>
              <a:t>		</a:t>
            </a:r>
          </a:p>
          <a:p>
            <a:pPr>
              <a:buNone/>
            </a:pPr>
            <a:r>
              <a:rPr lang="pt-PT" sz="1600" dirty="0" smtClean="0">
                <a:latin typeface="+mj-lt"/>
              </a:rPr>
              <a:t>		</a:t>
            </a:r>
            <a:r>
              <a:rPr lang="pt-PT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Instâncias reguladoras</a:t>
            </a:r>
          </a:p>
          <a:p>
            <a:pPr>
              <a:buNone/>
            </a:pPr>
            <a:endParaRPr lang="pt-PT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None/>
            </a:pPr>
            <a:endParaRPr lang="pt-PT" sz="1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None/>
            </a:pPr>
            <a:endParaRPr lang="pt-PT" sz="1800" dirty="0" smtClean="0">
              <a:latin typeface="+mj-lt"/>
            </a:endParaRPr>
          </a:p>
          <a:p>
            <a:pPr>
              <a:buNone/>
            </a:pPr>
            <a:endParaRPr lang="pt-PT" dirty="0" smtClean="0"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6ª AULA</a:t>
            </a:r>
            <a:endParaRPr lang="pt-PT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547664" y="2276872"/>
          <a:ext cx="657639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8196"/>
                <a:gridCol w="32881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rgbClr val="FFC000"/>
                          </a:solidFill>
                        </a:rPr>
                        <a:t>Tipo de Regulação</a:t>
                      </a:r>
                      <a:endParaRPr lang="pt-P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rgbClr val="FFC000"/>
                          </a:solidFill>
                        </a:rPr>
                        <a:t>Instância Reguladora</a:t>
                      </a:r>
                      <a:endParaRPr lang="pt-P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PT" dirty="0" smtClean="0"/>
                        <a:t>Regulação estadual </a:t>
                      </a:r>
                      <a:r>
                        <a:rPr lang="pt-PT" dirty="0" err="1" smtClean="0"/>
                        <a:t>directa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dirty="0" smtClean="0"/>
                        <a:t>Governo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Regulação estadual </a:t>
                      </a:r>
                      <a:r>
                        <a:rPr lang="pt-PT" dirty="0" err="1" smtClean="0"/>
                        <a:t>indirecta</a:t>
                      </a:r>
                      <a:endParaRPr lang="pt-P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dirty="0" smtClean="0"/>
                        <a:t>Instituto público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PT" dirty="0" smtClean="0"/>
                        <a:t>Regulação</a:t>
                      </a:r>
                      <a:r>
                        <a:rPr lang="pt-PT" baseline="0" dirty="0" smtClean="0"/>
                        <a:t> pública independente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dirty="0" smtClean="0"/>
                        <a:t>“independente </a:t>
                      </a:r>
                      <a:r>
                        <a:rPr lang="pt-PT" dirty="0" err="1" smtClean="0"/>
                        <a:t>regulatory</a:t>
                      </a:r>
                      <a:r>
                        <a:rPr lang="pt-PT" dirty="0" smtClean="0"/>
                        <a:t> </a:t>
                      </a:r>
                      <a:r>
                        <a:rPr lang="pt-PT" dirty="0" err="1" smtClean="0"/>
                        <a:t>agency</a:t>
                      </a:r>
                      <a:r>
                        <a:rPr lang="pt-PT" dirty="0" smtClean="0"/>
                        <a:t>”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PT" dirty="0" err="1" smtClean="0"/>
                        <a:t>Co-regulação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dirty="0" smtClean="0"/>
                        <a:t>Organismo</a:t>
                      </a:r>
                      <a:r>
                        <a:rPr lang="pt-PT" baseline="0" dirty="0" smtClean="0"/>
                        <a:t> </a:t>
                      </a:r>
                      <a:r>
                        <a:rPr lang="pt-PT" dirty="0" smtClean="0"/>
                        <a:t>misto</a:t>
                      </a:r>
                      <a:r>
                        <a:rPr lang="pt-PT" baseline="0" dirty="0" smtClean="0"/>
                        <a:t> Estado/profissões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PT" dirty="0" err="1" smtClean="0"/>
                        <a:t>Auto-regulação</a:t>
                      </a:r>
                      <a:r>
                        <a:rPr lang="pt-PT" dirty="0" smtClean="0"/>
                        <a:t> pública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dirty="0" smtClean="0"/>
                        <a:t>Organismo profissional público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err="1" smtClean="0"/>
                        <a:t>Auto-regulação</a:t>
                      </a:r>
                      <a:r>
                        <a:rPr lang="pt-PT" dirty="0" smtClean="0"/>
                        <a:t> privada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Organismo profissional privado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6ª AULA</a:t>
            </a:r>
            <a:endParaRPr lang="pt-PT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23837"/>
          </a:xfrm>
        </p:spPr>
        <p:txBody>
          <a:bodyPr>
            <a:normAutofit lnSpcReduction="10000"/>
          </a:bodyPr>
          <a:lstStyle/>
          <a:p>
            <a:endParaRPr lang="pt-PT" sz="1700" dirty="0" smtClean="0">
              <a:latin typeface="+mj-lt"/>
            </a:endParaRPr>
          </a:p>
          <a:p>
            <a:endParaRPr lang="pt-PT" sz="1700" dirty="0" smtClean="0">
              <a:latin typeface="+mj-lt"/>
            </a:endParaRPr>
          </a:p>
          <a:p>
            <a:pPr>
              <a:buNone/>
            </a:pPr>
            <a:r>
              <a:rPr lang="pt-PT" sz="1700" dirty="0" smtClean="0">
                <a:latin typeface="+mj-lt"/>
              </a:rPr>
              <a:t>	</a:t>
            </a:r>
            <a:r>
              <a:rPr lang="pt-PT" sz="1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Actualidade</a:t>
            </a:r>
            <a:r>
              <a:rPr lang="pt-PT" sz="1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Nacional</a:t>
            </a:r>
          </a:p>
          <a:p>
            <a:pPr>
              <a:buNone/>
            </a:pPr>
            <a:endParaRPr lang="pt-PT" sz="1700" dirty="0" smtClean="0">
              <a:latin typeface="+mj-lt"/>
            </a:endParaRPr>
          </a:p>
          <a:p>
            <a:pPr>
              <a:buNone/>
            </a:pPr>
            <a:endParaRPr lang="pt-PT" sz="1700" dirty="0" smtClean="0">
              <a:latin typeface="+mj-lt"/>
            </a:endParaRPr>
          </a:p>
          <a:p>
            <a:pPr lvl="2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Intervenção estado economia com espaço constitucional</a:t>
            </a:r>
          </a:p>
          <a:p>
            <a:pPr lvl="2">
              <a:buFont typeface="Wingdings" pitchFamily="2" charset="2"/>
              <a:buChar char="Ø"/>
            </a:pPr>
            <a:endParaRPr lang="pt-PT" sz="1800" dirty="0" smtClean="0">
              <a:latin typeface="+mj-lt"/>
            </a:endParaRPr>
          </a:p>
          <a:p>
            <a:pPr lvl="2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CRP 1976: Consagra economia tipo planeamento central</a:t>
            </a:r>
          </a:p>
          <a:p>
            <a:pPr lvl="2">
              <a:buNone/>
            </a:pPr>
            <a:r>
              <a:rPr lang="pt-PT" sz="1800" dirty="0" smtClean="0">
                <a:latin typeface="+mj-lt"/>
              </a:rPr>
              <a:t>	</a:t>
            </a:r>
          </a:p>
          <a:p>
            <a:pPr lvl="2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Revisões Constitucionais  (1982; 1989 e 1992)</a:t>
            </a:r>
          </a:p>
          <a:p>
            <a:pPr>
              <a:buFont typeface="Wingdings" pitchFamily="2" charset="2"/>
              <a:buChar char="Ø"/>
            </a:pPr>
            <a:endParaRPr lang="pt-PT" sz="1700" dirty="0" smtClean="0">
              <a:latin typeface="+mj-lt"/>
            </a:endParaRPr>
          </a:p>
          <a:p>
            <a:pPr lvl="5">
              <a:buFont typeface="Wingdings" pitchFamily="2" charset="2"/>
              <a:buChar char="ü"/>
            </a:pPr>
            <a:r>
              <a:rPr lang="pt-PT" sz="1600" dirty="0" smtClean="0">
                <a:latin typeface="+mj-lt"/>
              </a:rPr>
              <a:t>Maior flexibilidade no quadro económico</a:t>
            </a:r>
          </a:p>
          <a:p>
            <a:pPr lvl="5">
              <a:buFont typeface="Wingdings" pitchFamily="2" charset="2"/>
              <a:buChar char="ü"/>
            </a:pPr>
            <a:endParaRPr lang="pt-PT" sz="1600" dirty="0" smtClean="0">
              <a:latin typeface="+mj-lt"/>
            </a:endParaRPr>
          </a:p>
          <a:p>
            <a:pPr lvl="5">
              <a:buFont typeface="Wingdings" pitchFamily="2" charset="2"/>
              <a:buChar char="ü"/>
            </a:pPr>
            <a:r>
              <a:rPr lang="pt-PT" sz="1600" dirty="0" smtClean="0">
                <a:latin typeface="+mj-lt"/>
              </a:rPr>
              <a:t>Funções na organização do processo económico</a:t>
            </a:r>
          </a:p>
          <a:p>
            <a:pPr>
              <a:buFont typeface="Wingdings" pitchFamily="2" charset="2"/>
              <a:buChar char="Ø"/>
            </a:pPr>
            <a:endParaRPr lang="pt-PT" sz="1700" dirty="0" smtClean="0">
              <a:latin typeface="+mj-lt"/>
            </a:endParaRPr>
          </a:p>
          <a:p>
            <a:pPr lvl="8">
              <a:buFont typeface="Wingdings" pitchFamily="2" charset="2"/>
              <a:buChar char="§"/>
            </a:pPr>
            <a:r>
              <a:rPr lang="pt-PT" sz="1800" dirty="0" smtClean="0">
                <a:latin typeface="+mj-lt"/>
              </a:rPr>
              <a:t>Estado produtor  ou distribuidor de serviços</a:t>
            </a:r>
          </a:p>
          <a:p>
            <a:pPr lvl="8">
              <a:buFont typeface="Wingdings" pitchFamily="2" charset="2"/>
              <a:buChar char="§"/>
            </a:pPr>
            <a:endParaRPr lang="pt-PT" sz="1800" dirty="0" smtClean="0">
              <a:latin typeface="+mj-lt"/>
            </a:endParaRPr>
          </a:p>
          <a:p>
            <a:pPr lvl="8">
              <a:buFont typeface="Wingdings" pitchFamily="2" charset="2"/>
              <a:buChar char="§"/>
            </a:pPr>
            <a:r>
              <a:rPr lang="pt-PT" sz="1800" dirty="0" smtClean="0">
                <a:latin typeface="+mj-lt"/>
              </a:rPr>
              <a:t>Estado regulador</a:t>
            </a:r>
          </a:p>
          <a:p>
            <a:pPr>
              <a:buFont typeface="Wingdings" pitchFamily="2" charset="2"/>
              <a:buChar char="Ø"/>
            </a:pPr>
            <a:endParaRPr lang="pt-PT" sz="1700" dirty="0" smtClean="0">
              <a:latin typeface="+mj-lt"/>
            </a:endParaRPr>
          </a:p>
          <a:p>
            <a:pPr lvl="2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Economia Mista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6ª AULA</a:t>
            </a:r>
            <a:endParaRPr lang="pt-PT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078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Bibliografia Complementar</a:t>
            </a:r>
          </a:p>
          <a:p>
            <a:endParaRPr lang="pt-PT" sz="1800" dirty="0" smtClean="0">
              <a:latin typeface="+mj-lt"/>
            </a:endParaRPr>
          </a:p>
          <a:p>
            <a:endParaRPr lang="pt-PT" sz="1800" dirty="0" smtClean="0"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r>
              <a:rPr lang="pt-PT" sz="1800" b="1" dirty="0" smtClean="0">
                <a:latin typeface="+mj-lt"/>
              </a:rPr>
              <a:t>ALVES</a:t>
            </a:r>
            <a:r>
              <a:rPr lang="pt-PT" sz="1800" dirty="0" smtClean="0">
                <a:latin typeface="+mj-lt"/>
              </a:rPr>
              <a:t>, André A.; </a:t>
            </a:r>
            <a:r>
              <a:rPr lang="pt-PT" sz="1800" b="1" dirty="0" smtClean="0">
                <a:latin typeface="+mj-lt"/>
              </a:rPr>
              <a:t>MOREIRA</a:t>
            </a:r>
            <a:r>
              <a:rPr lang="pt-PT" sz="1800" dirty="0" smtClean="0">
                <a:latin typeface="+mj-lt"/>
              </a:rPr>
              <a:t>, J. M. - </a:t>
            </a:r>
            <a:r>
              <a:rPr lang="pt-PT" sz="1800" i="1" dirty="0" smtClean="0">
                <a:latin typeface="+mj-lt"/>
              </a:rPr>
              <a:t>O que é a Escolha Pública</a:t>
            </a:r>
            <a:r>
              <a:rPr lang="pt-PT" sz="1800" dirty="0" smtClean="0">
                <a:latin typeface="+mj-lt"/>
              </a:rPr>
              <a:t>?. Cascais: Principia, 2004</a:t>
            </a:r>
          </a:p>
          <a:p>
            <a:pPr lvl="1">
              <a:buFont typeface="Wingdings" pitchFamily="2" charset="2"/>
              <a:buChar char="§"/>
            </a:pPr>
            <a:endParaRPr lang="en-US" sz="1800" dirty="0" smtClean="0"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latin typeface="+mj-lt"/>
              </a:rPr>
              <a:t>MOREIRA</a:t>
            </a:r>
            <a:r>
              <a:rPr lang="en-US" sz="1800" dirty="0" smtClean="0">
                <a:latin typeface="+mj-lt"/>
              </a:rPr>
              <a:t>, Vital - </a:t>
            </a:r>
            <a:r>
              <a:rPr lang="en-US" sz="1800" i="1" dirty="0" smtClean="0">
                <a:latin typeface="+mj-lt"/>
              </a:rPr>
              <a:t>Auto- </a:t>
            </a:r>
            <a:r>
              <a:rPr lang="en-US" sz="1800" i="1" dirty="0" err="1" smtClean="0">
                <a:latin typeface="+mj-lt"/>
              </a:rPr>
              <a:t>regulação</a:t>
            </a:r>
            <a:r>
              <a:rPr lang="en-US" sz="1800" i="1" dirty="0" smtClean="0">
                <a:latin typeface="+mj-lt"/>
              </a:rPr>
              <a:t> </a:t>
            </a:r>
            <a:r>
              <a:rPr lang="en-US" sz="1800" i="1" dirty="0" err="1" smtClean="0">
                <a:latin typeface="+mj-lt"/>
              </a:rPr>
              <a:t>profissional</a:t>
            </a:r>
            <a:r>
              <a:rPr lang="en-US" sz="1800" i="1" dirty="0" smtClean="0">
                <a:latin typeface="+mj-lt"/>
              </a:rPr>
              <a:t> e </a:t>
            </a:r>
            <a:r>
              <a:rPr lang="en-US" sz="1800" i="1" dirty="0" err="1" smtClean="0">
                <a:latin typeface="+mj-lt"/>
              </a:rPr>
              <a:t>administração</a:t>
            </a:r>
            <a:r>
              <a:rPr lang="en-US" sz="1800" i="1" dirty="0" smtClean="0">
                <a:latin typeface="+mj-lt"/>
              </a:rPr>
              <a:t> </a:t>
            </a:r>
            <a:r>
              <a:rPr lang="en-US" sz="1800" i="1" dirty="0" err="1" smtClean="0">
                <a:latin typeface="+mj-lt"/>
              </a:rPr>
              <a:t>pública</a:t>
            </a:r>
            <a:r>
              <a:rPr lang="en-US" sz="1800" dirty="0" smtClean="0">
                <a:latin typeface="+mj-lt"/>
              </a:rPr>
              <a:t>. Coimbra: </a:t>
            </a:r>
            <a:r>
              <a:rPr lang="en-US" sz="1800" dirty="0" err="1" smtClean="0">
                <a:latin typeface="+mj-lt"/>
              </a:rPr>
              <a:t>Almedina</a:t>
            </a:r>
            <a:r>
              <a:rPr lang="en-US" sz="1800" dirty="0" smtClean="0">
                <a:latin typeface="+mj-lt"/>
              </a:rPr>
              <a:t>, 1997</a:t>
            </a:r>
          </a:p>
          <a:p>
            <a:pPr lvl="1">
              <a:buFont typeface="Wingdings" pitchFamily="2" charset="2"/>
              <a:buChar char="§"/>
            </a:pPr>
            <a:endParaRPr lang="en-US" sz="1800" dirty="0" smtClean="0"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latin typeface="+mj-lt"/>
              </a:rPr>
              <a:t>SANTOS</a:t>
            </a:r>
            <a:r>
              <a:rPr lang="en-US" sz="1800" dirty="0" smtClean="0">
                <a:latin typeface="+mj-lt"/>
              </a:rPr>
              <a:t>, António Carlos [ et al] - </a:t>
            </a:r>
            <a:r>
              <a:rPr lang="en-US" sz="1800" i="1" dirty="0" err="1" smtClean="0">
                <a:latin typeface="+mj-lt"/>
              </a:rPr>
              <a:t>Direito</a:t>
            </a:r>
            <a:r>
              <a:rPr lang="en-US" sz="1800" i="1" dirty="0" smtClean="0">
                <a:latin typeface="+mj-lt"/>
              </a:rPr>
              <a:t> </a:t>
            </a:r>
            <a:r>
              <a:rPr lang="en-US" sz="1800" i="1" dirty="0" err="1" smtClean="0">
                <a:latin typeface="+mj-lt"/>
              </a:rPr>
              <a:t>Económico</a:t>
            </a:r>
            <a:r>
              <a:rPr lang="en-US" sz="1800" dirty="0" smtClean="0">
                <a:latin typeface="+mj-lt"/>
              </a:rPr>
              <a:t>. Coimbra: </a:t>
            </a:r>
            <a:r>
              <a:rPr lang="en-US" sz="1800" dirty="0" err="1" smtClean="0">
                <a:latin typeface="+mj-lt"/>
              </a:rPr>
              <a:t>Almedina</a:t>
            </a:r>
            <a:r>
              <a:rPr lang="en-US" sz="1800" dirty="0" smtClean="0">
                <a:latin typeface="+mj-lt"/>
              </a:rPr>
              <a:t>, 1997</a:t>
            </a:r>
          </a:p>
          <a:p>
            <a:pPr lvl="1">
              <a:buFont typeface="Wingdings" pitchFamily="2" charset="2"/>
              <a:buChar char="§"/>
            </a:pPr>
            <a:endParaRPr lang="en-US" sz="1800" dirty="0" smtClean="0">
              <a:latin typeface="+mj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1800" b="1" dirty="0" smtClean="0">
                <a:latin typeface="+mj-lt"/>
              </a:rPr>
              <a:t>STIGLITZ</a:t>
            </a:r>
            <a:r>
              <a:rPr lang="en-US" sz="1800" dirty="0" smtClean="0">
                <a:latin typeface="+mj-lt"/>
              </a:rPr>
              <a:t>, Joseph - </a:t>
            </a:r>
            <a:r>
              <a:rPr lang="en-US" sz="1800" i="1" dirty="0" smtClean="0">
                <a:latin typeface="+mj-lt"/>
              </a:rPr>
              <a:t>Economics of The Public Sector</a:t>
            </a:r>
            <a:r>
              <a:rPr lang="en-US" sz="1800" dirty="0" smtClean="0">
                <a:latin typeface="+mj-lt"/>
              </a:rPr>
              <a:t>. London: N. W. Norton &amp; Company, 1988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99200"/>
          </a:xfrm>
        </p:spPr>
        <p:txBody>
          <a:bodyPr>
            <a:normAutofit fontScale="90000"/>
          </a:bodyPr>
          <a:lstStyle/>
          <a:p>
            <a:pPr algn="ctr"/>
            <a:r>
              <a:rPr lang="pt-PT" sz="28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ADMINISTRAÇÃO REGULADORA E PRESTADORA DE SERVIÇOS</a:t>
            </a:r>
            <a:endParaRPr lang="pt-PT" sz="2800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4680520"/>
          </a:xfrm>
        </p:spPr>
        <p:txBody>
          <a:bodyPr>
            <a:normAutofit/>
          </a:bodyPr>
          <a:lstStyle/>
          <a:p>
            <a:pPr lvl="3" algn="just">
              <a:buNone/>
            </a:pPr>
            <a:r>
              <a:rPr lang="pt-PT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 Estado</a:t>
            </a:r>
          </a:p>
          <a:p>
            <a:pPr lvl="3" algn="just"/>
            <a:endParaRPr lang="pt-PT" sz="1600" i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8" algn="just">
              <a:buFont typeface="Wingdings" pitchFamily="2" charset="2"/>
              <a:buChar char="q"/>
            </a:pPr>
            <a:r>
              <a:rPr lang="pt-PT" sz="1700" i="1" dirty="0" smtClean="0">
                <a:latin typeface="+mj-lt"/>
              </a:rPr>
              <a:t> Abstencionista</a:t>
            </a:r>
          </a:p>
          <a:p>
            <a:pPr lvl="8" algn="just">
              <a:buFont typeface="Wingdings" pitchFamily="2" charset="2"/>
              <a:buChar char="q"/>
            </a:pPr>
            <a:r>
              <a:rPr lang="pt-PT" sz="1700" i="1" dirty="0" smtClean="0">
                <a:latin typeface="+mj-lt"/>
              </a:rPr>
              <a:t> Interventor</a:t>
            </a:r>
          </a:p>
          <a:p>
            <a:pPr lvl="8" algn="just"/>
            <a:endParaRPr lang="pt-PT" i="1" dirty="0" smtClean="0">
              <a:latin typeface="+mj-lt"/>
            </a:endParaRPr>
          </a:p>
          <a:p>
            <a:pPr lvl="5" algn="just"/>
            <a:r>
              <a:rPr lang="pt-PT" b="1" i="1" u="sng" dirty="0" smtClean="0">
                <a:solidFill>
                  <a:srgbClr val="FFC000"/>
                </a:solidFill>
                <a:latin typeface="+mj-lt"/>
              </a:rPr>
              <a:t>Abstencionista </a:t>
            </a:r>
          </a:p>
          <a:p>
            <a:pPr lvl="2" algn="just"/>
            <a:endParaRPr lang="pt-PT" sz="1800" i="1" dirty="0" smtClean="0">
              <a:latin typeface="+mj-lt"/>
            </a:endParaRPr>
          </a:p>
          <a:p>
            <a:pPr lvl="8" algn="just"/>
            <a:r>
              <a:rPr lang="pt-PT" sz="1800" i="1" dirty="0" smtClean="0">
                <a:latin typeface="+mj-lt"/>
              </a:rPr>
              <a:t>Estado Liberal (A. Smith)</a:t>
            </a:r>
          </a:p>
          <a:p>
            <a:pPr lvl="8" algn="just"/>
            <a:r>
              <a:rPr lang="pt-PT" sz="1800" i="1" dirty="0" smtClean="0">
                <a:latin typeface="+mj-lt"/>
              </a:rPr>
              <a:t>Sem regulação na economia</a:t>
            </a:r>
          </a:p>
          <a:p>
            <a:pPr lvl="8" algn="just"/>
            <a:r>
              <a:rPr lang="pt-PT" sz="1800" i="1" dirty="0" smtClean="0">
                <a:latin typeface="+mj-lt"/>
              </a:rPr>
              <a:t>Equilíbrio no e pelo mercado</a:t>
            </a:r>
          </a:p>
          <a:p>
            <a:pPr lvl="8" algn="just"/>
            <a:r>
              <a:rPr lang="pt-PT" sz="1800" i="1" dirty="0" smtClean="0">
                <a:latin typeface="+mj-lt"/>
              </a:rPr>
              <a:t>“Mão Invisível”</a:t>
            </a:r>
          </a:p>
          <a:p>
            <a:pPr lvl="8" algn="just"/>
            <a:r>
              <a:rPr lang="pt-PT" sz="1800" i="1" dirty="0" smtClean="0">
                <a:latin typeface="+mj-lt"/>
              </a:rPr>
              <a:t>Intervenção do Estado como prejudicial para a economia</a:t>
            </a:r>
          </a:p>
          <a:p>
            <a:pPr lvl="8" algn="just"/>
            <a:r>
              <a:rPr lang="pt-PT" sz="1800" i="1" dirty="0" err="1" smtClean="0">
                <a:latin typeface="+mj-lt"/>
              </a:rPr>
              <a:t>Laissez</a:t>
            </a:r>
            <a:r>
              <a:rPr lang="pt-PT" sz="1800" i="1" dirty="0" smtClean="0">
                <a:latin typeface="+mj-lt"/>
              </a:rPr>
              <a:t> </a:t>
            </a:r>
            <a:r>
              <a:rPr lang="pt-PT" sz="1800" i="1" dirty="0" err="1" smtClean="0">
                <a:latin typeface="+mj-lt"/>
              </a:rPr>
              <a:t>faire</a:t>
            </a:r>
            <a:endParaRPr lang="pt-PT" sz="1800" i="1" dirty="0" smtClean="0">
              <a:latin typeface="+mj-lt"/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6ª AULA</a:t>
            </a:r>
            <a:endParaRPr lang="pt-PT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76785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pt-PT" sz="1800" b="1" dirty="0" smtClean="0">
                <a:solidFill>
                  <a:srgbClr val="FFC000"/>
                </a:solidFill>
                <a:latin typeface="+mj-lt"/>
              </a:rPr>
              <a:t>Intervencionista</a:t>
            </a:r>
          </a:p>
          <a:p>
            <a:pPr>
              <a:buNone/>
            </a:pPr>
            <a:endParaRPr lang="pt-PT" sz="1800" b="1" dirty="0" smtClean="0">
              <a:solidFill>
                <a:srgbClr val="FFC000"/>
              </a:solidFill>
              <a:latin typeface="+mj-lt"/>
            </a:endParaRPr>
          </a:p>
          <a:p>
            <a:pPr lvl="3">
              <a:buFont typeface="Wingdings" pitchFamily="2" charset="2"/>
              <a:buChar char="Ø"/>
            </a:pPr>
            <a:endParaRPr lang="pt-PT" sz="1800" dirty="0" smtClean="0">
              <a:solidFill>
                <a:srgbClr val="FFC000"/>
              </a:solidFill>
              <a:latin typeface="+mj-lt"/>
            </a:endParaRPr>
          </a:p>
          <a:p>
            <a:pPr lvl="3"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Constituição de </a:t>
            </a:r>
            <a:r>
              <a:rPr lang="pt-PT" sz="1800" dirty="0" err="1" smtClean="0">
                <a:solidFill>
                  <a:srgbClr val="FFC000"/>
                </a:solidFill>
                <a:latin typeface="+mj-lt"/>
              </a:rPr>
              <a:t>Weimar</a:t>
            </a: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 (1919)</a:t>
            </a:r>
          </a:p>
          <a:p>
            <a:pPr lvl="3"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 Grande depressão (1929)</a:t>
            </a:r>
          </a:p>
          <a:p>
            <a:pPr lvl="3"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 J.M. Keynes</a:t>
            </a:r>
          </a:p>
          <a:p>
            <a:pPr lvl="3"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 Livre funcionamento do mercado, mas…..!!!</a:t>
            </a:r>
          </a:p>
          <a:p>
            <a:pPr lvl="3"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 New </a:t>
            </a:r>
            <a:r>
              <a:rPr lang="pt-PT" sz="1800" dirty="0" err="1" smtClean="0">
                <a:solidFill>
                  <a:srgbClr val="FFC000"/>
                </a:solidFill>
                <a:latin typeface="+mj-lt"/>
              </a:rPr>
              <a:t>Deal</a:t>
            </a:r>
            <a:endParaRPr lang="pt-PT" sz="1800" dirty="0" smtClean="0">
              <a:solidFill>
                <a:srgbClr val="FFC000"/>
              </a:solidFill>
              <a:latin typeface="+mj-lt"/>
            </a:endParaRPr>
          </a:p>
          <a:p>
            <a:pPr lvl="6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Economia passa  a questão fundamental para os governos</a:t>
            </a:r>
          </a:p>
          <a:p>
            <a:pPr lvl="6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Modelo de regulação com forte intervenção do Estado</a:t>
            </a:r>
          </a:p>
          <a:p>
            <a:pPr lvl="6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Estado providência</a:t>
            </a:r>
          </a:p>
          <a:p>
            <a:pPr>
              <a:buFont typeface="Wingdings" pitchFamily="2" charset="2"/>
              <a:buChar char="Ø"/>
            </a:pPr>
            <a:endParaRPr lang="pt-PT" sz="1800" dirty="0" smtClean="0">
              <a:latin typeface="+mj-lt"/>
            </a:endParaRPr>
          </a:p>
          <a:p>
            <a:pPr>
              <a:buFont typeface="Wingdings" pitchFamily="2" charset="2"/>
              <a:buChar char="q"/>
            </a:pPr>
            <a:r>
              <a:rPr lang="pt-PT" sz="1800" b="1" dirty="0" smtClean="0">
                <a:solidFill>
                  <a:srgbClr val="FFC000"/>
                </a:solidFill>
                <a:latin typeface="+mj-lt"/>
              </a:rPr>
              <a:t>Redefinição do papel do Estado</a:t>
            </a:r>
            <a:r>
              <a:rPr lang="pt-PT" sz="1800" dirty="0" smtClean="0">
                <a:latin typeface="+mj-lt"/>
              </a:rPr>
              <a:t>	</a:t>
            </a:r>
          </a:p>
          <a:p>
            <a:pPr>
              <a:buFont typeface="Wingdings" pitchFamily="2" charset="2"/>
              <a:buChar char="q"/>
            </a:pPr>
            <a:endParaRPr lang="pt-PT" sz="1800" dirty="0" smtClean="0">
              <a:latin typeface="+mj-lt"/>
            </a:endParaRPr>
          </a:p>
          <a:p>
            <a:pPr lvl="1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A crise  petrolífera</a:t>
            </a:r>
          </a:p>
          <a:p>
            <a:pPr lvl="1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Reagan e </a:t>
            </a:r>
            <a:r>
              <a:rPr lang="pt-PT" sz="1800" dirty="0" err="1" smtClean="0">
                <a:latin typeface="+mj-lt"/>
              </a:rPr>
              <a:t>Thacher</a:t>
            </a:r>
            <a:r>
              <a:rPr lang="pt-PT" sz="1800" dirty="0" smtClean="0">
                <a:latin typeface="+mj-lt"/>
              </a:rPr>
              <a:t> (</a:t>
            </a:r>
            <a:r>
              <a:rPr lang="pt-PT" sz="1800" dirty="0" err="1" smtClean="0">
                <a:latin typeface="+mj-lt"/>
              </a:rPr>
              <a:t>neo-liberalismo</a:t>
            </a:r>
            <a:r>
              <a:rPr lang="pt-PT" sz="1800" dirty="0" smtClean="0">
                <a:latin typeface="+mj-lt"/>
              </a:rPr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pt-PT" sz="1800" dirty="0" smtClean="0">
                <a:latin typeface="+mj-lt"/>
              </a:rPr>
              <a:t>Convenção de Washington (1989)</a:t>
            </a:r>
          </a:p>
          <a:p>
            <a:pPr lvl="3">
              <a:buFont typeface="Wingdings" pitchFamily="2" charset="2"/>
              <a:buChar char="§"/>
            </a:pPr>
            <a:r>
              <a:rPr lang="pt-PT" sz="1800" dirty="0" smtClean="0">
                <a:latin typeface="+mj-lt"/>
              </a:rPr>
              <a:t>Redução do papel</a:t>
            </a:r>
          </a:p>
          <a:p>
            <a:pPr lvl="3">
              <a:buFont typeface="Wingdings" pitchFamily="2" charset="2"/>
              <a:buChar char="§"/>
            </a:pPr>
            <a:r>
              <a:rPr lang="pt-PT" sz="1800" dirty="0" smtClean="0">
                <a:latin typeface="+mj-lt"/>
              </a:rPr>
              <a:t>Disciplina fiscal</a:t>
            </a:r>
          </a:p>
          <a:p>
            <a:pPr lvl="3">
              <a:buFont typeface="Wingdings" pitchFamily="2" charset="2"/>
              <a:buChar char="§"/>
            </a:pPr>
            <a:r>
              <a:rPr lang="pt-PT" sz="1800" dirty="0" smtClean="0">
                <a:latin typeface="+mj-lt"/>
              </a:rPr>
              <a:t>Redução  dos gastos públicos</a:t>
            </a:r>
          </a:p>
          <a:p>
            <a:pPr lvl="3">
              <a:buFont typeface="Wingdings" pitchFamily="2" charset="2"/>
              <a:buChar char="§"/>
            </a:pPr>
            <a:r>
              <a:rPr lang="pt-PT" sz="1800" dirty="0" smtClean="0">
                <a:latin typeface="+mj-lt"/>
              </a:rPr>
              <a:t>Juros de mercado</a:t>
            </a:r>
            <a:r>
              <a:rPr lang="pt-PT" sz="1200" dirty="0" smtClean="0">
                <a:latin typeface="+mj-lt"/>
              </a:rPr>
              <a:t>	</a:t>
            </a:r>
          </a:p>
          <a:p>
            <a:pPr lvl="3">
              <a:buFont typeface="Wingdings" pitchFamily="2" charset="2"/>
              <a:buChar char="§"/>
            </a:pPr>
            <a:r>
              <a:rPr lang="pt-PT" sz="1900" dirty="0" smtClean="0">
                <a:latin typeface="+mj-lt"/>
              </a:rPr>
              <a:t>………</a:t>
            </a:r>
            <a:endParaRPr lang="pt-PT" sz="1900" dirty="0"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6ª AULA</a:t>
            </a:r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752528"/>
          </a:xfrm>
        </p:spPr>
        <p:txBody>
          <a:bodyPr>
            <a:normAutofit/>
          </a:bodyPr>
          <a:lstStyle/>
          <a:p>
            <a:pPr lvl="4" algn="just"/>
            <a:r>
              <a:rPr lang="pt-PT" sz="1800" b="1" i="1" dirty="0" smtClean="0">
                <a:solidFill>
                  <a:srgbClr val="FFFF00"/>
                </a:solidFill>
                <a:latin typeface="+mj-lt"/>
              </a:rPr>
              <a:t>……</a:t>
            </a:r>
          </a:p>
          <a:p>
            <a:pPr lvl="4" algn="just"/>
            <a:r>
              <a:rPr lang="pt-PT" sz="1800" dirty="0" smtClean="0">
                <a:latin typeface="+mj-lt"/>
              </a:rPr>
              <a:t>Câmbio de mercado</a:t>
            </a:r>
          </a:p>
          <a:p>
            <a:pPr lvl="4" algn="just"/>
            <a:r>
              <a:rPr lang="pt-PT" sz="1800" dirty="0" smtClean="0">
                <a:latin typeface="+mj-lt"/>
              </a:rPr>
              <a:t>Abertura comercial</a:t>
            </a:r>
          </a:p>
          <a:p>
            <a:pPr lvl="4" algn="just"/>
            <a:r>
              <a:rPr lang="pt-PT" sz="1800" dirty="0" smtClean="0">
                <a:latin typeface="+mj-lt"/>
              </a:rPr>
              <a:t>Investimento </a:t>
            </a:r>
            <a:r>
              <a:rPr lang="pt-PT" sz="1800" dirty="0" err="1" smtClean="0">
                <a:latin typeface="+mj-lt"/>
              </a:rPr>
              <a:t>directo</a:t>
            </a:r>
            <a:r>
              <a:rPr lang="pt-PT" sz="1800" dirty="0" smtClean="0">
                <a:latin typeface="+mj-lt"/>
              </a:rPr>
              <a:t> estrangeiro</a:t>
            </a:r>
          </a:p>
          <a:p>
            <a:pPr lvl="4" algn="just"/>
            <a:r>
              <a:rPr lang="pt-PT" sz="1800" dirty="0" smtClean="0">
                <a:latin typeface="+mj-lt"/>
              </a:rPr>
              <a:t>Privatização</a:t>
            </a:r>
          </a:p>
          <a:p>
            <a:pPr lvl="4" algn="just"/>
            <a:r>
              <a:rPr lang="pt-PT" sz="1800" dirty="0" smtClean="0">
                <a:latin typeface="+mj-lt"/>
              </a:rPr>
              <a:t>Desregulação</a:t>
            </a:r>
          </a:p>
          <a:p>
            <a:pPr lvl="4" algn="just"/>
            <a:r>
              <a:rPr lang="pt-PT" sz="1800" dirty="0" smtClean="0">
                <a:latin typeface="+mj-lt"/>
              </a:rPr>
              <a:t>Propriedade intelectual</a:t>
            </a:r>
          </a:p>
          <a:p>
            <a:pPr lvl="1" algn="just"/>
            <a:endParaRPr lang="pt-PT" sz="1800" dirty="0" smtClean="0">
              <a:latin typeface="+mj-lt"/>
            </a:endParaRPr>
          </a:p>
          <a:p>
            <a:pPr lvl="2" algn="just"/>
            <a:r>
              <a:rPr lang="pt-PT" sz="1800" b="1" dirty="0" smtClean="0">
                <a:solidFill>
                  <a:srgbClr val="FFC000"/>
                </a:solidFill>
                <a:latin typeface="+mj-lt"/>
              </a:rPr>
              <a:t>Críticas</a:t>
            </a:r>
          </a:p>
          <a:p>
            <a:pPr lvl="3" algn="just"/>
            <a:r>
              <a:rPr lang="pt-PT" sz="1800" dirty="0" smtClean="0">
                <a:latin typeface="+mj-lt"/>
              </a:rPr>
              <a:t>Dani </a:t>
            </a:r>
            <a:r>
              <a:rPr lang="pt-PT" sz="1800" dirty="0" err="1" smtClean="0">
                <a:latin typeface="+mj-lt"/>
              </a:rPr>
              <a:t>Rodrick</a:t>
            </a:r>
            <a:r>
              <a:rPr lang="pt-PT" sz="1800" dirty="0" smtClean="0">
                <a:latin typeface="+mj-lt"/>
              </a:rPr>
              <a:t> “</a:t>
            </a:r>
            <a:r>
              <a:rPr lang="pt-PT" sz="1800" i="1" dirty="0" smtClean="0">
                <a:latin typeface="+mj-lt"/>
              </a:rPr>
              <a:t>muitas receitas para o desenvolvimento económico …</a:t>
            </a:r>
            <a:r>
              <a:rPr lang="pt-PT" sz="1800" dirty="0" smtClean="0">
                <a:latin typeface="+mj-lt"/>
              </a:rPr>
              <a:t>”</a:t>
            </a:r>
          </a:p>
          <a:p>
            <a:pPr lvl="3" algn="just"/>
            <a:r>
              <a:rPr lang="pt-PT" sz="1800" dirty="0" smtClean="0">
                <a:latin typeface="+mj-lt"/>
              </a:rPr>
              <a:t>Paul </a:t>
            </a:r>
            <a:r>
              <a:rPr lang="pt-PT" sz="1800" dirty="0" err="1" smtClean="0">
                <a:latin typeface="+mj-lt"/>
              </a:rPr>
              <a:t>Samuelson</a:t>
            </a:r>
            <a:endParaRPr lang="pt-PT" sz="1800" dirty="0" smtClean="0">
              <a:latin typeface="+mj-lt"/>
            </a:endParaRPr>
          </a:p>
          <a:p>
            <a:pPr lvl="3" algn="just"/>
            <a:r>
              <a:rPr lang="pt-PT" sz="1800" dirty="0" smtClean="0">
                <a:latin typeface="+mj-lt"/>
              </a:rPr>
              <a:t>Paulo </a:t>
            </a:r>
            <a:r>
              <a:rPr lang="pt-PT" sz="1800" dirty="0" err="1" smtClean="0">
                <a:latin typeface="+mj-lt"/>
              </a:rPr>
              <a:t>Krugman</a:t>
            </a:r>
            <a:endParaRPr lang="pt-PT" sz="1800" dirty="0" smtClean="0">
              <a:latin typeface="+mj-lt"/>
            </a:endParaRPr>
          </a:p>
          <a:p>
            <a:pPr lvl="3" algn="just"/>
            <a:r>
              <a:rPr lang="pt-PT" sz="1800" dirty="0" smtClean="0">
                <a:latin typeface="+mj-lt"/>
              </a:rPr>
              <a:t>Joseph </a:t>
            </a:r>
            <a:r>
              <a:rPr lang="pt-PT" sz="1800" dirty="0" err="1" smtClean="0">
                <a:latin typeface="+mj-lt"/>
              </a:rPr>
              <a:t>Stiglitz</a:t>
            </a:r>
            <a:endParaRPr lang="pt-PT" sz="1800" dirty="0" smtClean="0"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6ª AULA</a:t>
            </a:r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6ª AULA</a:t>
            </a:r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1619672" y="404664"/>
            <a:ext cx="1931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 Privatizações</a:t>
            </a:r>
            <a:endParaRPr lang="pt-PT" sz="20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11560" y="1052736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Menor Estado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Redução do papel e da intervenção do Estado no mercado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Desregulação e desregulamentação</a:t>
            </a:r>
          </a:p>
          <a:p>
            <a:pPr marL="342900" indent="-342900" algn="just">
              <a:buFont typeface="Wingdings" pitchFamily="2" charset="2"/>
              <a:buChar char="§"/>
            </a:pPr>
            <a:endParaRPr lang="pt-PT" dirty="0" smtClean="0">
              <a:latin typeface="+mj-lt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pt-PT" dirty="0" smtClean="0">
                <a:solidFill>
                  <a:srgbClr val="FFC000"/>
                </a:solidFill>
                <a:latin typeface="+mj-lt"/>
              </a:rPr>
              <a:t>Razões</a:t>
            </a:r>
          </a:p>
          <a:p>
            <a:pPr marL="342900" indent="-342900" algn="just">
              <a:buFont typeface="Wingdings" pitchFamily="2" charset="2"/>
              <a:buChar char="§"/>
            </a:pPr>
            <a:endParaRPr lang="pt-PT" dirty="0" smtClean="0">
              <a:latin typeface="+mj-lt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Melhoria do funcionamento dos serviços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Restaurar mecanismos de mercado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Ineficiência das empresas públicas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Redução dos desequilíbrios orçamentais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 redução do peso político dos sindicatos e das clientelas partidárias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Promoção de vantagens sociais</a:t>
            </a:r>
          </a:p>
          <a:p>
            <a:pPr marL="342900" indent="-342900" algn="just">
              <a:buFont typeface="Wingdings" pitchFamily="2" charset="2"/>
              <a:buChar char="§"/>
            </a:pPr>
            <a:endParaRPr lang="pt-PT" dirty="0" smtClean="0">
              <a:latin typeface="+mj-lt"/>
            </a:endParaRPr>
          </a:p>
          <a:p>
            <a:pPr marL="342900" indent="-342900" algn="just">
              <a:buFont typeface="Wingdings" pitchFamily="2" charset="2"/>
              <a:buChar char="§"/>
            </a:pPr>
            <a:endParaRPr lang="pt-PT" dirty="0" smtClean="0">
              <a:latin typeface="+mj-lt"/>
            </a:endParaRPr>
          </a:p>
          <a:p>
            <a:pPr marL="800100" lvl="1" indent="-342900" algn="just">
              <a:buFont typeface="Wingdings" pitchFamily="2" charset="2"/>
              <a:buChar char="Ø"/>
            </a:pPr>
            <a:r>
              <a:rPr lang="pt-PT" dirty="0" smtClean="0">
                <a:solidFill>
                  <a:srgbClr val="FFC000"/>
                </a:solidFill>
                <a:latin typeface="+mj-lt"/>
              </a:rPr>
              <a:t>Enquadrado nas </a:t>
            </a:r>
            <a:r>
              <a:rPr lang="pt-PT" dirty="0" err="1" smtClean="0">
                <a:solidFill>
                  <a:srgbClr val="FFC000"/>
                </a:solidFill>
                <a:latin typeface="+mj-lt"/>
              </a:rPr>
              <a:t>perspectivas</a:t>
            </a:r>
            <a:r>
              <a:rPr lang="pt-PT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pt-PT" dirty="0" smtClean="0">
                <a:latin typeface="+mj-lt"/>
              </a:rPr>
              <a:t>: </a:t>
            </a:r>
          </a:p>
          <a:p>
            <a:pPr marL="1257300" lvl="2" indent="-342900" algn="just"/>
            <a:r>
              <a:rPr lang="pt-PT" dirty="0" smtClean="0">
                <a:latin typeface="+mj-lt"/>
              </a:rPr>
              <a:t>New </a:t>
            </a:r>
            <a:r>
              <a:rPr lang="pt-PT" dirty="0" err="1" smtClean="0">
                <a:latin typeface="+mj-lt"/>
              </a:rPr>
              <a:t>Public</a:t>
            </a:r>
            <a:r>
              <a:rPr lang="pt-PT" dirty="0" smtClean="0">
                <a:latin typeface="+mj-lt"/>
              </a:rPr>
              <a:t> Management; Reinvenção da Governação; da Escolha Pública e do Novo Serviço Público</a:t>
            </a:r>
          </a:p>
          <a:p>
            <a:pPr marL="342900" indent="-342900" algn="just">
              <a:buAutoNum type="arabicPeriod"/>
            </a:pPr>
            <a:endParaRPr lang="pt-PT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6855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Transferência total ou parcial da propriedade</a:t>
            </a:r>
          </a:p>
          <a:p>
            <a:pPr>
              <a:buNone/>
            </a:pPr>
            <a:endParaRPr lang="pt-PT" sz="1800" dirty="0" smtClean="0">
              <a:solidFill>
                <a:srgbClr val="FFC000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Concessão a entidades privadas</a:t>
            </a:r>
          </a:p>
          <a:p>
            <a:pPr>
              <a:buFont typeface="Wingdings" pitchFamily="2" charset="2"/>
              <a:buChar char="Ø"/>
            </a:pPr>
            <a:endParaRPr lang="pt-PT" sz="1800" dirty="0" smtClean="0">
              <a:solidFill>
                <a:srgbClr val="FFC000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Contratação de serviços e entidades privadas</a:t>
            </a:r>
          </a:p>
          <a:p>
            <a:pPr>
              <a:buFont typeface="Wingdings" pitchFamily="2" charset="2"/>
              <a:buChar char="Ø"/>
            </a:pPr>
            <a:endParaRPr lang="pt-PT" sz="1800" dirty="0" smtClean="0">
              <a:solidFill>
                <a:srgbClr val="FFC000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Abertura à iniciativa privada de sectores protegidos pelo sector público</a:t>
            </a:r>
          </a:p>
          <a:p>
            <a:pPr>
              <a:buFont typeface="Wingdings" pitchFamily="2" charset="2"/>
              <a:buChar char="Ø"/>
            </a:pPr>
            <a:endParaRPr lang="pt-PT" sz="1800" dirty="0" smtClean="0">
              <a:solidFill>
                <a:srgbClr val="FFC000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Desregulamentação</a:t>
            </a:r>
          </a:p>
          <a:p>
            <a:pPr>
              <a:buFont typeface="Wingdings" pitchFamily="2" charset="2"/>
              <a:buChar char="Ø"/>
            </a:pPr>
            <a:endParaRPr lang="pt-PT" sz="1800" dirty="0" smtClean="0">
              <a:solidFill>
                <a:srgbClr val="FFC000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Empresas públicas submetidas a regras de gestão de natureza privada</a:t>
            </a:r>
          </a:p>
          <a:p>
            <a:pPr>
              <a:buFont typeface="Wingdings" pitchFamily="2" charset="2"/>
              <a:buChar char="Ø"/>
            </a:pPr>
            <a:endParaRPr lang="pt-PT" sz="1800" dirty="0" smtClean="0">
              <a:solidFill>
                <a:srgbClr val="FFC000"/>
              </a:solidFill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Parceria Público Privada (</a:t>
            </a:r>
            <a:r>
              <a:rPr lang="pt-PT" sz="1800" dirty="0" err="1" smtClean="0">
                <a:solidFill>
                  <a:srgbClr val="FFC000"/>
                </a:solidFill>
                <a:latin typeface="+mj-lt"/>
              </a:rPr>
              <a:t>project</a:t>
            </a: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pt-PT" sz="1800" dirty="0" err="1" smtClean="0">
                <a:solidFill>
                  <a:srgbClr val="FFC000"/>
                </a:solidFill>
                <a:latin typeface="+mj-lt"/>
              </a:rPr>
              <a:t>finance</a:t>
            </a:r>
            <a:r>
              <a:rPr lang="pt-PT" sz="1800" dirty="0" smtClean="0">
                <a:solidFill>
                  <a:srgbClr val="FFC000"/>
                </a:solidFill>
                <a:latin typeface="+mj-lt"/>
              </a:rPr>
              <a:t>)</a:t>
            </a:r>
          </a:p>
          <a:p>
            <a:pPr>
              <a:buNone/>
            </a:pPr>
            <a:endParaRPr lang="pt-PT" sz="1800" dirty="0" smtClean="0">
              <a:solidFill>
                <a:srgbClr val="FFC000"/>
              </a:solidFill>
              <a:latin typeface="+mj-lt"/>
            </a:endParaRPr>
          </a:p>
          <a:p>
            <a:pPr lvl="3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Decisão de </a:t>
            </a:r>
            <a:r>
              <a:rPr lang="pt-PT" u="sng" dirty="0" smtClean="0">
                <a:solidFill>
                  <a:srgbClr val="FFC000"/>
                </a:solidFill>
                <a:latin typeface="+mj-lt"/>
              </a:rPr>
              <a:t>investimento</a:t>
            </a:r>
            <a:r>
              <a:rPr lang="pt-PT" dirty="0" smtClean="0">
                <a:latin typeface="+mj-lt"/>
              </a:rPr>
              <a:t>, envolvendo um </a:t>
            </a:r>
            <a:r>
              <a:rPr lang="pt-PT" dirty="0" err="1" smtClean="0">
                <a:latin typeface="+mj-lt"/>
              </a:rPr>
              <a:t>activo</a:t>
            </a:r>
            <a:endParaRPr lang="pt-PT" dirty="0" smtClean="0">
              <a:latin typeface="+mj-lt"/>
            </a:endParaRPr>
          </a:p>
          <a:p>
            <a:pPr lvl="3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Decisão </a:t>
            </a:r>
            <a:r>
              <a:rPr lang="pt-PT" u="sng" dirty="0" smtClean="0">
                <a:solidFill>
                  <a:srgbClr val="FFC000"/>
                </a:solidFill>
                <a:latin typeface="+mj-lt"/>
              </a:rPr>
              <a:t>organizacional</a:t>
            </a:r>
            <a:r>
              <a:rPr lang="pt-PT" dirty="0" smtClean="0">
                <a:latin typeface="+mj-lt"/>
              </a:rPr>
              <a:t>, envolvendo a formação de uma empresa independente</a:t>
            </a:r>
          </a:p>
          <a:p>
            <a:pPr lvl="3">
              <a:buFont typeface="Wingdings" pitchFamily="2" charset="2"/>
              <a:buChar char="§"/>
            </a:pPr>
            <a:r>
              <a:rPr lang="pt-PT" dirty="0" smtClean="0">
                <a:latin typeface="+mj-lt"/>
              </a:rPr>
              <a:t>Decisão de </a:t>
            </a:r>
            <a:r>
              <a:rPr lang="pt-PT" u="sng" dirty="0" smtClean="0">
                <a:solidFill>
                  <a:srgbClr val="FFC000"/>
                </a:solidFill>
                <a:latin typeface="+mj-lt"/>
              </a:rPr>
              <a:t>financiamento</a:t>
            </a:r>
            <a:endParaRPr lang="pt-PT" u="sng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6ª AULA</a:t>
            </a:r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2483768" y="40466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Formas das Privatizações</a:t>
            </a:r>
            <a:endParaRPr lang="pt-PT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637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PT" sz="2000" dirty="0" smtClean="0">
                <a:solidFill>
                  <a:srgbClr val="FFC000"/>
                </a:solidFill>
                <a:latin typeface="+mj-lt"/>
              </a:rPr>
              <a:t>A Administração produtora</a:t>
            </a:r>
          </a:p>
          <a:p>
            <a:pPr>
              <a:buNone/>
            </a:pPr>
            <a:endParaRPr lang="pt-PT" dirty="0" smtClean="0"/>
          </a:p>
          <a:p>
            <a:pPr marL="1045210" lvl="2" indent="-514350">
              <a:buAutoNum type="alphaLcPeriod"/>
            </a:pPr>
            <a:r>
              <a:rPr lang="pt-PT" sz="1800" dirty="0" smtClean="0">
                <a:latin typeface="+mj-lt"/>
              </a:rPr>
              <a:t>Pouco em uso</a:t>
            </a:r>
          </a:p>
          <a:p>
            <a:pPr marL="1045210" lvl="2" indent="-514350">
              <a:buAutoNum type="alphaLcPeriod"/>
            </a:pPr>
            <a:r>
              <a:rPr lang="pt-PT" sz="1800" dirty="0" smtClean="0">
                <a:latin typeface="+mj-lt"/>
              </a:rPr>
              <a:t>Desde os anos 70 até 1976</a:t>
            </a:r>
          </a:p>
          <a:p>
            <a:pPr marL="1228090" lvl="3" indent="-514350">
              <a:buNone/>
            </a:pPr>
            <a:endParaRPr lang="pt-PT" sz="600" dirty="0" smtClean="0">
              <a:latin typeface="+mj-lt"/>
            </a:endParaRPr>
          </a:p>
          <a:p>
            <a:pPr marL="514350" indent="-514350">
              <a:buAutoNum type="alphaLcPeriod"/>
            </a:pPr>
            <a:endParaRPr lang="pt-PT" sz="1800" dirty="0" smtClean="0">
              <a:latin typeface="+mj-lt"/>
            </a:endParaRPr>
          </a:p>
          <a:p>
            <a:pPr marL="514350" indent="-514350">
              <a:buAutoNum type="alphaLcPeriod"/>
            </a:pPr>
            <a:endParaRPr lang="pt-PT" sz="1800" dirty="0" smtClean="0">
              <a:latin typeface="+mj-lt"/>
            </a:endParaRPr>
          </a:p>
          <a:p>
            <a:pPr marL="514350" indent="-514350" algn="just">
              <a:buNone/>
            </a:pPr>
            <a:r>
              <a:rPr lang="pt-PT" sz="1800" dirty="0" smtClean="0">
                <a:latin typeface="+mj-lt"/>
              </a:rPr>
              <a:t> 	A partir de 1976</a:t>
            </a:r>
          </a:p>
          <a:p>
            <a:pPr marL="514350" indent="-514350" algn="just">
              <a:buNone/>
            </a:pPr>
            <a:endParaRPr lang="pt-PT" sz="1800" dirty="0" smtClean="0">
              <a:latin typeface="+mj-lt"/>
            </a:endParaRPr>
          </a:p>
          <a:p>
            <a:pPr marL="1776730" lvl="6" indent="-514350" algn="just">
              <a:buFont typeface="Wingdings" pitchFamily="2" charset="2"/>
              <a:buChar char="ü"/>
            </a:pPr>
            <a:r>
              <a:rPr lang="pt-PT" sz="1800" dirty="0" smtClean="0">
                <a:latin typeface="+mj-lt"/>
              </a:rPr>
              <a:t>Sector empresarial do Estado</a:t>
            </a:r>
          </a:p>
          <a:p>
            <a:pPr marL="1776730" lvl="6" indent="-514350" algn="just">
              <a:buNone/>
            </a:pPr>
            <a:r>
              <a:rPr lang="pt-PT" sz="1800" dirty="0" smtClean="0">
                <a:latin typeface="+mj-lt"/>
              </a:rPr>
              <a:t>		       DL n.º 260/76, de 08 de Abril</a:t>
            </a:r>
          </a:p>
          <a:p>
            <a:pPr marL="1776730" lvl="6" indent="-514350" algn="just">
              <a:buFont typeface="Wingdings" pitchFamily="2" charset="2"/>
              <a:buChar char="ü"/>
            </a:pPr>
            <a:r>
              <a:rPr lang="pt-PT" sz="1800" dirty="0" smtClean="0">
                <a:latin typeface="+mj-lt"/>
              </a:rPr>
              <a:t>Revisão da lei anterior</a:t>
            </a:r>
          </a:p>
          <a:p>
            <a:pPr marL="1228090" lvl="3" indent="-514350" algn="just">
              <a:buNone/>
            </a:pPr>
            <a:r>
              <a:rPr lang="pt-PT" sz="1800" dirty="0" smtClean="0">
                <a:latin typeface="+mj-lt"/>
              </a:rPr>
              <a:t>		</a:t>
            </a:r>
            <a:r>
              <a:rPr lang="pt-PT" sz="600" dirty="0" smtClean="0">
                <a:latin typeface="+mj-lt"/>
              </a:rPr>
              <a:t>                </a:t>
            </a:r>
            <a:r>
              <a:rPr lang="pt-PT" sz="1700" dirty="0" smtClean="0">
                <a:latin typeface="+mj-lt"/>
              </a:rPr>
              <a:t>Entidade Pública Empresarial</a:t>
            </a:r>
          </a:p>
          <a:p>
            <a:pPr marL="514350" indent="-514350" algn="just">
              <a:buNone/>
            </a:pPr>
            <a:r>
              <a:rPr lang="pt-PT" sz="1800" dirty="0" smtClean="0">
                <a:latin typeface="+mj-lt"/>
              </a:rPr>
              <a:t>				Todas as empresas criadas por iniciativa 				pública e controladas pelo Estado 					independentemente da sua estrutura ou 				forma institucional</a:t>
            </a:r>
          </a:p>
          <a:p>
            <a:pPr marL="514350" indent="-514350">
              <a:buAutoNum type="alphaLcPeriod"/>
            </a:pPr>
            <a:endParaRPr lang="pt-PT" sz="1800" dirty="0" smtClean="0">
              <a:latin typeface="+mj-lt"/>
            </a:endParaRPr>
          </a:p>
          <a:p>
            <a:pPr marL="1776730" lvl="6" indent="-514350">
              <a:buFont typeface="Wingdings" pitchFamily="2" charset="2"/>
              <a:buChar char="ü"/>
            </a:pPr>
            <a:r>
              <a:rPr lang="pt-PT" sz="1900" dirty="0" smtClean="0">
                <a:latin typeface="+mj-lt"/>
              </a:rPr>
              <a:t>Os municípios podem criar empresas públicas (Lei n.º 58/98, de 18 de Agosto)</a:t>
            </a:r>
          </a:p>
          <a:p>
            <a:pPr marL="1228090" lvl="3" indent="-514350">
              <a:buNone/>
            </a:pPr>
            <a:r>
              <a:rPr lang="pt-PT" sz="1900" dirty="0" smtClean="0">
                <a:latin typeface="+mj-lt"/>
              </a:rPr>
              <a:t>	</a:t>
            </a:r>
            <a:endParaRPr lang="pt-PT" sz="19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6ª AULA</a:t>
            </a:r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97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A Administração reguladora</a:t>
            </a:r>
          </a:p>
          <a:p>
            <a:pPr>
              <a:buNone/>
            </a:pPr>
            <a:endParaRPr lang="pt-PT" sz="2000" dirty="0" smtClean="0">
              <a:latin typeface="+mj-lt"/>
            </a:endParaRPr>
          </a:p>
          <a:p>
            <a:pPr>
              <a:buNone/>
            </a:pPr>
            <a:endParaRPr lang="pt-PT" sz="2000" dirty="0" smtClean="0">
              <a:latin typeface="+mj-lt"/>
            </a:endParaRPr>
          </a:p>
          <a:p>
            <a:pPr>
              <a:buNone/>
            </a:pPr>
            <a:r>
              <a:rPr lang="pt-PT" sz="2000" dirty="0" smtClean="0">
                <a:latin typeface="+mj-lt"/>
              </a:rPr>
              <a:t>	</a:t>
            </a:r>
            <a:r>
              <a:rPr lang="pt-PT" sz="2000" dirty="0" smtClean="0">
                <a:solidFill>
                  <a:srgbClr val="FFC000"/>
                </a:solidFill>
                <a:latin typeface="+mj-lt"/>
              </a:rPr>
              <a:t>Estado regulador </a:t>
            </a:r>
            <a:r>
              <a:rPr lang="pt-PT" sz="2000" dirty="0" smtClean="0">
                <a:latin typeface="+mj-lt"/>
              </a:rPr>
              <a:t>(</a:t>
            </a:r>
            <a:r>
              <a:rPr lang="pt-PT" sz="2000" dirty="0" err="1" smtClean="0">
                <a:latin typeface="+mj-lt"/>
              </a:rPr>
              <a:t>aspectos</a:t>
            </a:r>
            <a:r>
              <a:rPr lang="pt-PT" sz="2000" dirty="0" smtClean="0">
                <a:latin typeface="+mj-lt"/>
              </a:rPr>
              <a:t>):</a:t>
            </a:r>
          </a:p>
          <a:p>
            <a:pPr>
              <a:buNone/>
            </a:pPr>
            <a:endParaRPr lang="pt-PT" sz="2000" dirty="0" smtClean="0">
              <a:latin typeface="+mj-lt"/>
            </a:endParaRPr>
          </a:p>
          <a:p>
            <a:pPr lvl="3">
              <a:buFont typeface="Wingdings" pitchFamily="2" charset="2"/>
              <a:buChar char="Ø"/>
            </a:pPr>
            <a:r>
              <a:rPr lang="pt-PT" sz="1800" b="1" dirty="0" smtClean="0">
                <a:solidFill>
                  <a:srgbClr val="FFC000"/>
                </a:solidFill>
                <a:latin typeface="+mj-lt"/>
              </a:rPr>
              <a:t>Autoridade</a:t>
            </a:r>
            <a:r>
              <a:rPr lang="pt-PT" sz="1800" dirty="0" smtClean="0">
                <a:latin typeface="+mj-lt"/>
              </a:rPr>
              <a:t> (</a:t>
            </a:r>
            <a:r>
              <a:rPr lang="pt-PT" sz="1600" dirty="0" smtClean="0">
                <a:latin typeface="+mj-lt"/>
              </a:rPr>
              <a:t>condições acesso, regras e obrigações</a:t>
            </a:r>
            <a:r>
              <a:rPr lang="pt-PT" sz="1800" dirty="0" smtClean="0">
                <a:latin typeface="+mj-lt"/>
              </a:rPr>
              <a:t>)</a:t>
            </a:r>
          </a:p>
          <a:p>
            <a:pPr lvl="2">
              <a:buFont typeface="Wingdings" pitchFamily="2" charset="2"/>
              <a:buChar char="Ø"/>
            </a:pPr>
            <a:endParaRPr lang="pt-PT" sz="1800" dirty="0" smtClean="0">
              <a:latin typeface="+mj-lt"/>
            </a:endParaRPr>
          </a:p>
          <a:p>
            <a:pPr lvl="2">
              <a:buFont typeface="Wingdings" pitchFamily="2" charset="2"/>
              <a:buChar char="Ø"/>
            </a:pPr>
            <a:r>
              <a:rPr lang="pt-PT" sz="1800" b="1" dirty="0" err="1" smtClean="0">
                <a:solidFill>
                  <a:srgbClr val="FFC000"/>
                </a:solidFill>
                <a:latin typeface="+mj-lt"/>
              </a:rPr>
              <a:t>Co-participante</a:t>
            </a:r>
            <a:r>
              <a:rPr lang="pt-PT" sz="1800" dirty="0" smtClean="0">
                <a:latin typeface="+mj-lt"/>
              </a:rPr>
              <a:t> (</a:t>
            </a:r>
            <a:r>
              <a:rPr lang="pt-PT" sz="1600" dirty="0" smtClean="0">
                <a:latin typeface="+mj-lt"/>
              </a:rPr>
              <a:t>no funcionamento das unidades empresariais</a:t>
            </a:r>
            <a:r>
              <a:rPr lang="pt-PT" sz="1800" dirty="0" smtClean="0">
                <a:latin typeface="+mj-lt"/>
              </a:rPr>
              <a:t>)</a:t>
            </a:r>
          </a:p>
          <a:p>
            <a:pPr lvl="2">
              <a:buFont typeface="Wingdings" pitchFamily="2" charset="2"/>
              <a:buChar char="Ø"/>
            </a:pPr>
            <a:endParaRPr lang="pt-PT" sz="1800" dirty="0" smtClean="0">
              <a:latin typeface="+mj-lt"/>
            </a:endParaRPr>
          </a:p>
          <a:p>
            <a:pPr lvl="2">
              <a:buFont typeface="Wingdings" pitchFamily="2" charset="2"/>
              <a:buChar char="Ø"/>
            </a:pPr>
            <a:r>
              <a:rPr lang="pt-PT" sz="1800" b="1" dirty="0" smtClean="0">
                <a:solidFill>
                  <a:srgbClr val="FFC000"/>
                </a:solidFill>
                <a:latin typeface="+mj-lt"/>
              </a:rPr>
              <a:t>Poder regulador</a:t>
            </a:r>
            <a:r>
              <a:rPr lang="pt-PT" sz="1800" dirty="0" smtClean="0">
                <a:latin typeface="+mj-lt"/>
              </a:rPr>
              <a:t> (</a:t>
            </a:r>
            <a:r>
              <a:rPr lang="pt-PT" sz="1600" dirty="0" smtClean="0">
                <a:latin typeface="+mj-lt"/>
              </a:rPr>
              <a:t>fiscaliza, controla  e pune os agentes prestadores de serviços públicos</a:t>
            </a:r>
            <a:r>
              <a:rPr lang="pt-PT" sz="1800" dirty="0" smtClean="0">
                <a:latin typeface="+mj-lt"/>
              </a:rPr>
              <a:t>)</a:t>
            </a:r>
          </a:p>
          <a:p>
            <a:pPr>
              <a:buNone/>
            </a:pPr>
            <a:endParaRPr lang="pt-PT" sz="2000" dirty="0" smtClean="0"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6ª AULA</a:t>
            </a:r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755576" y="476673"/>
            <a:ext cx="777686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 algn="just"/>
            <a:endParaRPr lang="pt-PT" b="1" i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3" algn="just"/>
            <a:r>
              <a:rPr lang="pt-PT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Áreas da regulação</a:t>
            </a:r>
          </a:p>
          <a:p>
            <a:pPr lvl="3" algn="just"/>
            <a:endParaRPr lang="pt-PT" i="1" dirty="0" smtClean="0">
              <a:latin typeface="+mj-lt"/>
            </a:endParaRPr>
          </a:p>
          <a:p>
            <a:pPr lvl="3" algn="just"/>
            <a:endParaRPr lang="pt-PT" i="1" dirty="0" smtClean="0">
              <a:latin typeface="+mj-lt"/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pt-PT" i="1" dirty="0" smtClean="0">
                <a:latin typeface="+mj-lt"/>
              </a:rPr>
              <a:t> Planeamento e orientação dos agentes económicos</a:t>
            </a:r>
          </a:p>
          <a:p>
            <a:pPr lvl="3" algn="just">
              <a:buFont typeface="Wingdings" pitchFamily="2" charset="2"/>
              <a:buChar char="Ø"/>
            </a:pPr>
            <a:endParaRPr lang="pt-PT" i="1" dirty="0" smtClean="0">
              <a:latin typeface="+mj-lt"/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pt-PT" i="1" dirty="0" smtClean="0">
                <a:latin typeface="+mj-lt"/>
              </a:rPr>
              <a:t> Restrições e condicionamento da </a:t>
            </a:r>
            <a:r>
              <a:rPr lang="pt-PT" i="1" dirty="0" err="1" smtClean="0">
                <a:latin typeface="+mj-lt"/>
              </a:rPr>
              <a:t>actividade</a:t>
            </a:r>
            <a:r>
              <a:rPr lang="pt-PT" i="1" dirty="0" smtClean="0">
                <a:latin typeface="+mj-lt"/>
              </a:rPr>
              <a:t> económica</a:t>
            </a:r>
          </a:p>
          <a:p>
            <a:pPr lvl="3" algn="just">
              <a:buFont typeface="Wingdings" pitchFamily="2" charset="2"/>
              <a:buChar char="Ø"/>
            </a:pPr>
            <a:r>
              <a:rPr lang="pt-PT" i="1" dirty="0" smtClean="0">
                <a:latin typeface="+mj-lt"/>
              </a:rPr>
              <a:t> Concorrência e preços</a:t>
            </a:r>
          </a:p>
          <a:p>
            <a:pPr lvl="3" algn="just">
              <a:buFont typeface="Wingdings" pitchFamily="2" charset="2"/>
              <a:buChar char="Ø"/>
            </a:pPr>
            <a:endParaRPr lang="pt-PT" i="1" dirty="0" smtClean="0">
              <a:latin typeface="+mj-lt"/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pt-PT" i="1" dirty="0" smtClean="0">
                <a:latin typeface="+mj-lt"/>
              </a:rPr>
              <a:t> </a:t>
            </a:r>
            <a:r>
              <a:rPr lang="pt-PT" i="1" dirty="0" err="1" smtClean="0">
                <a:latin typeface="+mj-lt"/>
              </a:rPr>
              <a:t>Actividade</a:t>
            </a:r>
            <a:r>
              <a:rPr lang="pt-PT" i="1" dirty="0" smtClean="0">
                <a:latin typeface="+mj-lt"/>
              </a:rPr>
              <a:t> monetária e financeira</a:t>
            </a:r>
          </a:p>
          <a:p>
            <a:pPr lvl="3" algn="just">
              <a:buFont typeface="Wingdings" pitchFamily="2" charset="2"/>
              <a:buChar char="Ø"/>
            </a:pPr>
            <a:endParaRPr lang="pt-PT" i="1" dirty="0" smtClean="0">
              <a:latin typeface="+mj-lt"/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pt-PT" i="1" dirty="0" smtClean="0">
                <a:latin typeface="+mj-lt"/>
              </a:rPr>
              <a:t> Ambiente</a:t>
            </a:r>
          </a:p>
          <a:p>
            <a:pPr lvl="3" algn="just">
              <a:buFont typeface="Wingdings" pitchFamily="2" charset="2"/>
              <a:buChar char="Ø"/>
            </a:pPr>
            <a:endParaRPr lang="pt-PT" i="1" dirty="0" smtClean="0">
              <a:latin typeface="+mj-lt"/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pt-PT" i="1" dirty="0" smtClean="0">
                <a:latin typeface="+mj-lt"/>
              </a:rPr>
              <a:t> Qualidade e </a:t>
            </a:r>
            <a:r>
              <a:rPr lang="pt-PT" i="1" dirty="0" err="1" smtClean="0">
                <a:latin typeface="+mj-lt"/>
              </a:rPr>
              <a:t>protecção</a:t>
            </a:r>
            <a:r>
              <a:rPr lang="pt-PT" i="1" dirty="0" smtClean="0">
                <a:latin typeface="+mj-lt"/>
              </a:rPr>
              <a:t> dos consumidores</a:t>
            </a:r>
          </a:p>
          <a:p>
            <a:pPr lvl="3" algn="just">
              <a:buFont typeface="Wingdings" pitchFamily="2" charset="2"/>
              <a:buChar char="Ø"/>
            </a:pPr>
            <a:endParaRPr lang="pt-PT" i="1" dirty="0" smtClean="0">
              <a:latin typeface="+mj-lt"/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pt-PT" i="1" dirty="0" smtClean="0">
                <a:latin typeface="+mj-lt"/>
              </a:rPr>
              <a:t> </a:t>
            </a:r>
            <a:r>
              <a:rPr lang="pt-PT" i="1" dirty="0" err="1" smtClean="0">
                <a:latin typeface="+mj-lt"/>
              </a:rPr>
              <a:t>Electricidade</a:t>
            </a:r>
            <a:endParaRPr lang="pt-PT" i="1" dirty="0" smtClean="0">
              <a:latin typeface="+mj-lt"/>
            </a:endParaRPr>
          </a:p>
          <a:p>
            <a:pPr lvl="3" algn="just">
              <a:buFont typeface="Wingdings" pitchFamily="2" charset="2"/>
              <a:buChar char="Ø"/>
            </a:pPr>
            <a:endParaRPr lang="pt-PT" i="1" dirty="0" smtClean="0">
              <a:latin typeface="+mj-lt"/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pt-PT" i="1" dirty="0" smtClean="0">
                <a:latin typeface="+mj-lt"/>
              </a:rPr>
              <a:t> Comunicações</a:t>
            </a:r>
          </a:p>
          <a:p>
            <a:pPr lvl="3" algn="just">
              <a:buFont typeface="Wingdings" pitchFamily="2" charset="2"/>
              <a:buChar char="Ø"/>
            </a:pPr>
            <a:endParaRPr lang="pt-PT" i="1" dirty="0" smtClean="0">
              <a:latin typeface="+mj-lt"/>
            </a:endParaRPr>
          </a:p>
          <a:p>
            <a:pPr lvl="3" algn="just">
              <a:buFont typeface="Wingdings" pitchFamily="2" charset="2"/>
              <a:buChar char="Ø"/>
            </a:pPr>
            <a:r>
              <a:rPr lang="pt-PT" i="1" dirty="0" smtClean="0">
                <a:latin typeface="+mj-lt"/>
              </a:rPr>
              <a:t> Informação</a:t>
            </a:r>
          </a:p>
          <a:p>
            <a:pPr lvl="3" algn="just"/>
            <a:endParaRPr lang="pt-PT" i="1" dirty="0" smtClean="0">
              <a:latin typeface="+mj-lt"/>
            </a:endParaRPr>
          </a:p>
          <a:p>
            <a:pPr lvl="3" algn="just"/>
            <a:endParaRPr lang="pt-PT" i="1" dirty="0" smtClean="0">
              <a:latin typeface="+mj-lt"/>
            </a:endParaRPr>
          </a:p>
          <a:p>
            <a:pPr lvl="3" algn="just"/>
            <a:endParaRPr lang="pt-PT" i="1" dirty="0" smtClean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Equidade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1290</TotalTime>
  <Words>462</Words>
  <Application>Microsoft Office PowerPoint</Application>
  <PresentationFormat>Apresentação no Ecrã (4:3)</PresentationFormat>
  <Paragraphs>198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Fundição</vt:lpstr>
      <vt:lpstr>CIÊNCIA DA ADMINISTRAÇÃO I</vt:lpstr>
      <vt:lpstr>ADMINISTRAÇÃO REGULADORA E PRESTADORA DE SERVIÇOS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CIÊNCIA DA ADMINISTRAÇÃO I</dc:title>
  <dc:creator>Joaquim.Caeiro</dc:creator>
  <cp:lastModifiedBy>jcaeiro</cp:lastModifiedBy>
  <cp:revision>111</cp:revision>
  <dcterms:created xsi:type="dcterms:W3CDTF">2012-09-25T11:34:31Z</dcterms:created>
  <dcterms:modified xsi:type="dcterms:W3CDTF">2013-11-18T07:56:03Z</dcterms:modified>
</cp:coreProperties>
</file>